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15138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C0B20-1394-45E6-8126-5F005A04CFBB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2956-28E6-4A61-A69C-2E32238BC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5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3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0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7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7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7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40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7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6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E2F20-0E75-4FD6-81DA-9FF07CEA554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BA67-6600-4EEC-9376-4552B94F1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7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Critical Issues in Contemporary Penal Policy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i="1" dirty="0" smtClean="0"/>
              <a:t>Youth Justice: Taking the Long View</a:t>
            </a:r>
            <a:endParaRPr lang="en-GB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sz="2800" dirty="0" smtClean="0"/>
              <a:t>Oct 22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2014</a:t>
            </a:r>
          </a:p>
          <a:p>
            <a:endParaRPr lang="en-GB" sz="2800" dirty="0" smtClean="0"/>
          </a:p>
          <a:p>
            <a:pPr algn="r"/>
            <a:r>
              <a:rPr lang="en-GB" sz="2400" dirty="0" smtClean="0"/>
              <a:t>Roger Smith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259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/>
              <a:t>Taking the Long View</a:t>
            </a: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</a:p>
          <a:p>
            <a:endParaRPr lang="en-GB" sz="2800" dirty="0"/>
          </a:p>
          <a:p>
            <a:r>
              <a:rPr lang="en-GB" sz="2800" dirty="0" smtClean="0"/>
              <a:t>Recurrent challenges in youth justice</a:t>
            </a:r>
          </a:p>
          <a:p>
            <a:r>
              <a:rPr lang="en-GB" sz="2800" dirty="0" smtClean="0"/>
              <a:t>The evidence of experience</a:t>
            </a:r>
          </a:p>
          <a:p>
            <a:r>
              <a:rPr lang="en-GB" sz="2800" dirty="0" smtClean="0"/>
              <a:t>Some uncomfortable truths</a:t>
            </a:r>
          </a:p>
          <a:p>
            <a:r>
              <a:rPr lang="en-GB" sz="2800" dirty="0" smtClean="0"/>
              <a:t>Is anything new under the sun?</a:t>
            </a:r>
          </a:p>
          <a:p>
            <a:r>
              <a:rPr lang="en-GB" sz="2800" dirty="0" smtClean="0"/>
              <a:t>Thinking differently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5943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>
                <a:solidFill>
                  <a:prstClr val="black"/>
                </a:solidFill>
              </a:rPr>
              <a:t>Taking the Long 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Recurrent challenges</a:t>
            </a:r>
          </a:p>
          <a:p>
            <a:endParaRPr lang="en-GB" dirty="0"/>
          </a:p>
          <a:p>
            <a:r>
              <a:rPr lang="en-GB" sz="2800" dirty="0" smtClean="0"/>
              <a:t>Problematising the young (‘respectable fears’)</a:t>
            </a:r>
          </a:p>
          <a:p>
            <a:r>
              <a:rPr lang="en-GB" sz="2800" dirty="0" smtClean="0"/>
              <a:t>Polarising childhood (cf Edinburgh study)</a:t>
            </a:r>
          </a:p>
          <a:p>
            <a:r>
              <a:rPr lang="en-GB" sz="2800" dirty="0" smtClean="0"/>
              <a:t>Punishment or rehabilitation?</a:t>
            </a:r>
          </a:p>
          <a:p>
            <a:r>
              <a:rPr lang="en-GB" sz="2800" dirty="0" smtClean="0"/>
              <a:t>Proving anything (what causes crime and ‘what works’ in tackling it</a:t>
            </a:r>
            <a:r>
              <a:rPr lang="en-GB" sz="2800" dirty="0" smtClean="0"/>
              <a:t>?)</a:t>
            </a:r>
          </a:p>
          <a:p>
            <a:r>
              <a:rPr lang="en-GB" sz="2800" dirty="0" smtClean="0"/>
              <a:t>Politicisation of youth justice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616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>
                <a:solidFill>
                  <a:prstClr val="black"/>
                </a:solidFill>
              </a:rPr>
              <a:t>Taking the Long 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evidence of experience</a:t>
            </a:r>
          </a:p>
          <a:p>
            <a:endParaRPr lang="en-GB" dirty="0"/>
          </a:p>
          <a:p>
            <a:r>
              <a:rPr lang="en-GB" sz="2800" dirty="0" smtClean="0"/>
              <a:t>Locating the problem</a:t>
            </a:r>
          </a:p>
          <a:p>
            <a:r>
              <a:rPr lang="en-GB" sz="2800" dirty="0" smtClean="0"/>
              <a:t>‘What is to be done about…?’</a:t>
            </a:r>
          </a:p>
          <a:p>
            <a:r>
              <a:rPr lang="en-GB" sz="2800" dirty="0" smtClean="0"/>
              <a:t>Changing tides – periodicity</a:t>
            </a:r>
          </a:p>
          <a:p>
            <a:r>
              <a:rPr lang="en-GB" sz="2800" dirty="0" smtClean="0"/>
              <a:t>Embedded assumptions (eg the tariff)</a:t>
            </a:r>
          </a:p>
          <a:p>
            <a:r>
              <a:rPr lang="en-GB" sz="2800" dirty="0" smtClean="0"/>
              <a:t>Practitioners are knowledgeable and committed</a:t>
            </a:r>
          </a:p>
          <a:p>
            <a:endParaRPr lang="en-GB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764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>
                <a:solidFill>
                  <a:prstClr val="black"/>
                </a:solidFill>
              </a:rPr>
              <a:t>Taking the Long 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Some unacceptable truths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000" dirty="0" smtClean="0"/>
              <a:t>The youth justice system has little to do with crime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(1 ‘proven’ offence/12 reported crimes)</a:t>
            </a:r>
          </a:p>
          <a:p>
            <a:r>
              <a:rPr lang="en-GB" sz="2000" dirty="0" smtClean="0"/>
              <a:t>The youth justice system is largely ineffective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(re-offending rates increase with intensity of sanction)</a:t>
            </a:r>
          </a:p>
          <a:p>
            <a:r>
              <a:rPr lang="en-GB" sz="2000" dirty="0" smtClean="0"/>
              <a:t>The youth justice system causes harm</a:t>
            </a:r>
          </a:p>
          <a:p>
            <a:pPr marL="457200" lvl="1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(exclusion, physical harm, loss of opportunities)</a:t>
            </a:r>
          </a:p>
          <a:p>
            <a:r>
              <a:rPr lang="en-GB" sz="2000" dirty="0" smtClean="0"/>
              <a:t>The youth justice system is unfair</a:t>
            </a:r>
          </a:p>
          <a:p>
            <a:pPr marL="914400" lvl="2" indent="0">
              <a:buNone/>
            </a:pPr>
            <a:r>
              <a:rPr lang="en-GB" sz="2000" dirty="0" smtClean="0"/>
              <a:t>(progressive over-representation of Black/Mixed Heritage young people)</a:t>
            </a:r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060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>
                <a:solidFill>
                  <a:prstClr val="black"/>
                </a:solidFill>
              </a:rPr>
              <a:t>Taking the Long 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Is anything new under the sun?</a:t>
            </a:r>
          </a:p>
          <a:p>
            <a:endParaRPr lang="en-GB" sz="2800" dirty="0"/>
          </a:p>
          <a:p>
            <a:r>
              <a:rPr lang="en-GB" sz="2800" dirty="0" smtClean="0"/>
              <a:t>Falling crime rates</a:t>
            </a:r>
          </a:p>
          <a:p>
            <a:r>
              <a:rPr lang="en-GB" sz="2800" dirty="0" smtClean="0"/>
              <a:t>Arrests down by a third, 2000/01-2010/11</a:t>
            </a:r>
          </a:p>
          <a:p>
            <a:r>
              <a:rPr lang="en-GB" sz="2800" dirty="0" smtClean="0"/>
              <a:t>Children proceeded against down by two thirds </a:t>
            </a:r>
          </a:p>
          <a:p>
            <a:pPr lvl="1"/>
            <a:r>
              <a:rPr lang="en-GB" sz="2400" dirty="0" smtClean="0"/>
              <a:t>BUT </a:t>
            </a:r>
          </a:p>
          <a:p>
            <a:r>
              <a:rPr lang="en-GB" sz="2800" dirty="0" smtClean="0"/>
              <a:t>60% adults believed crime was rising in 2011</a:t>
            </a:r>
          </a:p>
          <a:p>
            <a:r>
              <a:rPr lang="en-GB" sz="2800" dirty="0" smtClean="0"/>
              <a:t>65% believed a lack of parental discipline caused crime (2010)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4007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>
                <a:solidFill>
                  <a:prstClr val="black"/>
                </a:solidFill>
              </a:rPr>
              <a:t>Taking the Long 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Thinking differently?</a:t>
            </a:r>
          </a:p>
          <a:p>
            <a:endParaRPr lang="en-GB" sz="2800" dirty="0"/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Reinventing diversion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Re-emphasising restorative </a:t>
            </a:r>
            <a:r>
              <a:rPr lang="en-GB" sz="2800" dirty="0" smtClean="0">
                <a:solidFill>
                  <a:prstClr val="black"/>
                </a:solidFill>
              </a:rPr>
              <a:t>practice</a:t>
            </a:r>
          </a:p>
          <a:p>
            <a:pPr lvl="1"/>
            <a:r>
              <a:rPr lang="en-GB" sz="2400" smtClean="0">
                <a:solidFill>
                  <a:prstClr val="black"/>
                </a:solidFill>
              </a:rPr>
              <a:t>AND</a:t>
            </a:r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Rediscovering rights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Renewing rehabilitation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5370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200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Critical Issues in Contemporary Penal Policy  Youth Justice: Taking the Long View</vt:lpstr>
      <vt:lpstr>Taking the Long View</vt:lpstr>
      <vt:lpstr>Taking the Long View</vt:lpstr>
      <vt:lpstr>Taking the Long View</vt:lpstr>
      <vt:lpstr>Taking the Long View</vt:lpstr>
      <vt:lpstr>Taking the Long View</vt:lpstr>
      <vt:lpstr>Taking the Long View</vt:lpstr>
    </vt:vector>
  </TitlesOfParts>
  <Company>Durham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Issues in Contemporary Penal Policy: Youth Justice</dc:title>
  <dc:creator>SMITH R.S.</dc:creator>
  <cp:lastModifiedBy>SMITH R.S.</cp:lastModifiedBy>
  <cp:revision>17</cp:revision>
  <cp:lastPrinted>2014-10-02T13:44:34Z</cp:lastPrinted>
  <dcterms:created xsi:type="dcterms:W3CDTF">2014-09-23T13:23:28Z</dcterms:created>
  <dcterms:modified xsi:type="dcterms:W3CDTF">2014-10-20T11:08:41Z</dcterms:modified>
</cp:coreProperties>
</file>